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4" r:id="rId5"/>
    <p:sldId id="261" r:id="rId6"/>
    <p:sldId id="263" r:id="rId7"/>
    <p:sldId id="265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>
        <p:scale>
          <a:sx n="92" d="100"/>
          <a:sy n="92" d="100"/>
        </p:scale>
        <p:origin x="-1214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sz="1400" dirty="0" smtClean="0"/>
              <a:t>Да ли треба дозволити изградњу нуклеарних електрана</a:t>
            </a:r>
            <a:endParaRPr lang="en-US" sz="1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 li treba dozvoliti izgradnju nuklearnih elektrana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</c:v>
                </c:pt>
                <c:pt idx="2">
                  <c:v>НИСАМ СИГУРАН/А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95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19.05.2020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r/simulation/legacy/nuclear-fiss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VtOFN8uBXkNrEN3XHJYyVUn-zdNT9DXarS2Xz9nTzhE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5005">
            <a:off x="6228184" y="1008112"/>
            <a:ext cx="2220363" cy="314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3928" y="5847655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r-Cyrl-R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Младен Шљивовић, Гимназија Зајечар</a:t>
            </a:r>
            <a:endParaRPr kumimoji="0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27784" y="4695527"/>
            <a:ext cx="60841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sr-Cyrl-R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Да ли нам је нуклеарна енергија потребна?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48" y="332656"/>
            <a:ext cx="124570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1328130" y="5538955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608050" y="5517232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Евалуација ученика</a:t>
            </a:r>
            <a:endParaRPr lang="en-US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>
          <a:xfrm>
            <a:off x="0" y="1005382"/>
            <a:ext cx="9144000" cy="419379"/>
          </a:xfrm>
        </p:spPr>
        <p:txBody>
          <a:bodyPr/>
          <a:lstStyle/>
          <a:p>
            <a:r>
              <a:rPr lang="sr-Cyrl-RS" dirty="0" smtClean="0"/>
              <a:t>Гугл</a:t>
            </a:r>
            <a:r>
              <a:rPr lang="sr-Latn-RS" dirty="0" smtClean="0"/>
              <a:t> </a:t>
            </a:r>
            <a:r>
              <a:rPr lang="sr-Cyrl-RS" dirty="0" smtClean="0"/>
              <a:t>упитник</a:t>
            </a:r>
            <a:r>
              <a:rPr lang="sr-Latn-RS" dirty="0" smtClean="0"/>
              <a:t> – </a:t>
            </a:r>
            <a:r>
              <a:rPr lang="sr-Cyrl-RS" dirty="0" smtClean="0"/>
              <a:t>оцене од 1 до 5</a:t>
            </a:r>
            <a:endParaRPr lang="en-US" dirty="0"/>
          </a:p>
        </p:txBody>
      </p:sp>
      <p:sp>
        <p:nvSpPr>
          <p:cNvPr id="1516" name="Rectangle 6">
            <a:extLst>
              <a:ext uri="{FF2B5EF4-FFF2-40B4-BE49-F238E27FC236}">
                <a16:creationId xmlns="" xmlns:a16="http://schemas.microsoft.com/office/drawing/2014/main" id="{7708A216-22A0-4E14-95A7-BE105DAFB2A3}"/>
              </a:ext>
            </a:extLst>
          </p:cNvPr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36" name="Rounded Rectangle 46">
            <a:extLst>
              <a:ext uri="{FF2B5EF4-FFF2-40B4-BE49-F238E27FC236}">
                <a16:creationId xmlns="" xmlns:a16="http://schemas.microsoft.com/office/drawing/2014/main" id="{3794CBB9-02B8-46FF-BAAC-9E1CB879F159}"/>
              </a:ext>
            </a:extLst>
          </p:cNvPr>
          <p:cNvSpPr/>
          <p:nvPr/>
        </p:nvSpPr>
        <p:spPr>
          <a:xfrm>
            <a:off x="4272995" y="1874528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2037" name="Straight Connector 2036">
            <a:extLst>
              <a:ext uri="{FF2B5EF4-FFF2-40B4-BE49-F238E27FC236}">
                <a16:creationId xmlns="" xmlns:a16="http://schemas.microsoft.com/office/drawing/2014/main" id="{22EB6500-1FBA-4828-9A99-5D2953D6F08C}"/>
              </a:ext>
            </a:extLst>
          </p:cNvPr>
          <p:cNvCxnSpPr/>
          <p:nvPr/>
        </p:nvCxnSpPr>
        <p:spPr>
          <a:xfrm>
            <a:off x="4489019" y="2259875"/>
            <a:ext cx="1307" cy="2998801"/>
          </a:xfrm>
          <a:prstGeom prst="line">
            <a:avLst/>
          </a:prstGeom>
          <a:ln w="44450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1" name="Rounded Rectangle 2">
            <a:extLst>
              <a:ext uri="{FF2B5EF4-FFF2-40B4-BE49-F238E27FC236}">
                <a16:creationId xmlns="" xmlns:a16="http://schemas.microsoft.com/office/drawing/2014/main" id="{9623741E-9A5F-40E9-8F92-7B05F2AB408B}"/>
              </a:ext>
            </a:extLst>
          </p:cNvPr>
          <p:cNvSpPr/>
          <p:nvPr/>
        </p:nvSpPr>
        <p:spPr>
          <a:xfrm>
            <a:off x="1337677" y="1874528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2042" name="Straight Connector 2041">
            <a:extLst>
              <a:ext uri="{FF2B5EF4-FFF2-40B4-BE49-F238E27FC236}">
                <a16:creationId xmlns="" xmlns:a16="http://schemas.microsoft.com/office/drawing/2014/main" id="{D9CD36C8-5F95-4B06-9E24-47BD02740174}"/>
              </a:ext>
            </a:extLst>
          </p:cNvPr>
          <p:cNvCxnSpPr/>
          <p:nvPr/>
        </p:nvCxnSpPr>
        <p:spPr>
          <a:xfrm>
            <a:off x="1555008" y="2408830"/>
            <a:ext cx="0" cy="2849846"/>
          </a:xfrm>
          <a:prstGeom prst="line">
            <a:avLst/>
          </a:prstGeom>
          <a:ln w="444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4" name="Oval 2043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2019961" y="5503389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46" name="Rounded Rectangle 30">
            <a:extLst>
              <a:ext uri="{FF2B5EF4-FFF2-40B4-BE49-F238E27FC236}">
                <a16:creationId xmlns="" xmlns:a16="http://schemas.microsoft.com/office/drawing/2014/main" id="{96C1537A-C460-4A3D-B564-62E556EE3F56}"/>
              </a:ext>
            </a:extLst>
          </p:cNvPr>
          <p:cNvSpPr/>
          <p:nvPr/>
        </p:nvSpPr>
        <p:spPr>
          <a:xfrm>
            <a:off x="2071507" y="1874528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2047" name="Straight Connector 2046">
            <a:extLst>
              <a:ext uri="{FF2B5EF4-FFF2-40B4-BE49-F238E27FC236}">
                <a16:creationId xmlns="" xmlns:a16="http://schemas.microsoft.com/office/drawing/2014/main" id="{DC56E71F-87AA-4DE7-9B9F-C29E7979A7F5}"/>
              </a:ext>
            </a:extLst>
          </p:cNvPr>
          <p:cNvCxnSpPr/>
          <p:nvPr/>
        </p:nvCxnSpPr>
        <p:spPr>
          <a:xfrm>
            <a:off x="2273744" y="2583040"/>
            <a:ext cx="15094" cy="2646160"/>
          </a:xfrm>
          <a:prstGeom prst="line">
            <a:avLst/>
          </a:prstGeom>
          <a:ln w="4445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ounded Rectangle 35">
            <a:extLst>
              <a:ext uri="{FF2B5EF4-FFF2-40B4-BE49-F238E27FC236}">
                <a16:creationId xmlns="" xmlns:a16="http://schemas.microsoft.com/office/drawing/2014/main" id="{E9A98B8F-1556-49D8-A3C2-378FAF5BD624}"/>
              </a:ext>
            </a:extLst>
          </p:cNvPr>
          <p:cNvSpPr/>
          <p:nvPr/>
        </p:nvSpPr>
        <p:spPr>
          <a:xfrm>
            <a:off x="2805337" y="1874528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2052" name="Straight Connector 2051">
            <a:extLst>
              <a:ext uri="{FF2B5EF4-FFF2-40B4-BE49-F238E27FC236}">
                <a16:creationId xmlns="" xmlns:a16="http://schemas.microsoft.com/office/drawing/2014/main" id="{EFCD90C5-7429-44C4-B32A-B78078CCB60C}"/>
              </a:ext>
            </a:extLst>
          </p:cNvPr>
          <p:cNvCxnSpPr/>
          <p:nvPr/>
        </p:nvCxnSpPr>
        <p:spPr>
          <a:xfrm>
            <a:off x="3021361" y="2583040"/>
            <a:ext cx="1307" cy="2675636"/>
          </a:xfrm>
          <a:prstGeom prst="line">
            <a:avLst/>
          </a:prstGeom>
          <a:ln w="44450">
            <a:solidFill>
              <a:srgbClr val="00B05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Rounded Rectangle 41">
            <a:extLst>
              <a:ext uri="{FF2B5EF4-FFF2-40B4-BE49-F238E27FC236}">
                <a16:creationId xmlns="" xmlns:a16="http://schemas.microsoft.com/office/drawing/2014/main" id="{77152C60-8619-4242-9D79-151CCCE4D904}"/>
              </a:ext>
            </a:extLst>
          </p:cNvPr>
          <p:cNvSpPr/>
          <p:nvPr/>
        </p:nvSpPr>
        <p:spPr>
          <a:xfrm>
            <a:off x="3539167" y="1874528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2057" name="Straight Connector 2056">
            <a:extLst>
              <a:ext uri="{FF2B5EF4-FFF2-40B4-BE49-F238E27FC236}">
                <a16:creationId xmlns="" xmlns:a16="http://schemas.microsoft.com/office/drawing/2014/main" id="{729CC988-7799-4CFB-9263-D3ECDEBCC3E9}"/>
              </a:ext>
            </a:extLst>
          </p:cNvPr>
          <p:cNvCxnSpPr/>
          <p:nvPr/>
        </p:nvCxnSpPr>
        <p:spPr>
          <a:xfrm>
            <a:off x="3756498" y="2492896"/>
            <a:ext cx="0" cy="2765780"/>
          </a:xfrm>
          <a:prstGeom prst="line">
            <a:avLst/>
          </a:prstGeom>
          <a:ln w="44450">
            <a:solidFill>
              <a:srgbClr val="FFFF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2063">
            <a:extLst>
              <a:ext uri="{FF2B5EF4-FFF2-40B4-BE49-F238E27FC236}">
                <a16:creationId xmlns="" xmlns:a16="http://schemas.microsoft.com/office/drawing/2014/main" id="{B7041706-0C21-4A69-ABD8-F2801D94EB09}"/>
              </a:ext>
            </a:extLst>
          </p:cNvPr>
          <p:cNvSpPr txBox="1"/>
          <p:nvPr/>
        </p:nvSpPr>
        <p:spPr>
          <a:xfrm>
            <a:off x="715876" y="1947165"/>
            <a:ext cx="378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65" name="TextBox 2064">
            <a:extLst>
              <a:ext uri="{FF2B5EF4-FFF2-40B4-BE49-F238E27FC236}">
                <a16:creationId xmlns="" xmlns:a16="http://schemas.microsoft.com/office/drawing/2014/main" id="{C0DD656A-7F0A-4414-AB21-538A26698F96}"/>
              </a:ext>
            </a:extLst>
          </p:cNvPr>
          <p:cNvSpPr txBox="1"/>
          <p:nvPr/>
        </p:nvSpPr>
        <p:spPr>
          <a:xfrm>
            <a:off x="727700" y="2259875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90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66" name="TextBox 2065">
            <a:extLst>
              <a:ext uri="{FF2B5EF4-FFF2-40B4-BE49-F238E27FC236}">
                <a16:creationId xmlns="" xmlns:a16="http://schemas.microsoft.com/office/drawing/2014/main" id="{550010B9-054B-4D94-904F-4F0B4B9D153F}"/>
              </a:ext>
            </a:extLst>
          </p:cNvPr>
          <p:cNvSpPr txBox="1"/>
          <p:nvPr/>
        </p:nvSpPr>
        <p:spPr>
          <a:xfrm>
            <a:off x="727700" y="2604117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80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67" name="TextBox 2066">
            <a:extLst>
              <a:ext uri="{FF2B5EF4-FFF2-40B4-BE49-F238E27FC236}">
                <a16:creationId xmlns="" xmlns:a16="http://schemas.microsoft.com/office/drawing/2014/main" id="{A86B50E6-2984-4580-A7E2-88961FCD68C6}"/>
              </a:ext>
            </a:extLst>
          </p:cNvPr>
          <p:cNvSpPr txBox="1"/>
          <p:nvPr/>
        </p:nvSpPr>
        <p:spPr>
          <a:xfrm>
            <a:off x="727700" y="2948359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68" name="TextBox 2067">
            <a:extLst>
              <a:ext uri="{FF2B5EF4-FFF2-40B4-BE49-F238E27FC236}">
                <a16:creationId xmlns="" xmlns:a16="http://schemas.microsoft.com/office/drawing/2014/main" id="{012746C0-4758-407C-8D2E-EB630EB77AD3}"/>
              </a:ext>
            </a:extLst>
          </p:cNvPr>
          <p:cNvSpPr txBox="1"/>
          <p:nvPr/>
        </p:nvSpPr>
        <p:spPr>
          <a:xfrm>
            <a:off x="727700" y="3292600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69" name="TextBox 2068">
            <a:extLst>
              <a:ext uri="{FF2B5EF4-FFF2-40B4-BE49-F238E27FC236}">
                <a16:creationId xmlns="" xmlns:a16="http://schemas.microsoft.com/office/drawing/2014/main" id="{AA41BB01-178D-40C9-ADEB-6E0BBB07F96E}"/>
              </a:ext>
            </a:extLst>
          </p:cNvPr>
          <p:cNvSpPr txBox="1"/>
          <p:nvPr/>
        </p:nvSpPr>
        <p:spPr>
          <a:xfrm>
            <a:off x="727700" y="3636842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70" name="TextBox 2069">
            <a:extLst>
              <a:ext uri="{FF2B5EF4-FFF2-40B4-BE49-F238E27FC236}">
                <a16:creationId xmlns="" xmlns:a16="http://schemas.microsoft.com/office/drawing/2014/main" id="{293A9667-BCF1-4E76-8131-1098605E45AA}"/>
              </a:ext>
            </a:extLst>
          </p:cNvPr>
          <p:cNvSpPr txBox="1"/>
          <p:nvPr/>
        </p:nvSpPr>
        <p:spPr>
          <a:xfrm>
            <a:off x="727700" y="3981084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71" name="TextBox 2070">
            <a:extLst>
              <a:ext uri="{FF2B5EF4-FFF2-40B4-BE49-F238E27FC236}">
                <a16:creationId xmlns="" xmlns:a16="http://schemas.microsoft.com/office/drawing/2014/main" id="{3A3D0661-7EEF-4827-8A7B-E8744B2DBFD7}"/>
              </a:ext>
            </a:extLst>
          </p:cNvPr>
          <p:cNvSpPr txBox="1"/>
          <p:nvPr/>
        </p:nvSpPr>
        <p:spPr>
          <a:xfrm>
            <a:off x="727700" y="4325327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72" name="TextBox 2071">
            <a:extLst>
              <a:ext uri="{FF2B5EF4-FFF2-40B4-BE49-F238E27FC236}">
                <a16:creationId xmlns="" xmlns:a16="http://schemas.microsoft.com/office/drawing/2014/main" id="{4116E8B8-5BDA-4D34-A18A-E35383F1C563}"/>
              </a:ext>
            </a:extLst>
          </p:cNvPr>
          <p:cNvSpPr txBox="1"/>
          <p:nvPr/>
        </p:nvSpPr>
        <p:spPr>
          <a:xfrm>
            <a:off x="727700" y="4669569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73" name="TextBox 2072">
            <a:extLst>
              <a:ext uri="{FF2B5EF4-FFF2-40B4-BE49-F238E27FC236}">
                <a16:creationId xmlns="" xmlns:a16="http://schemas.microsoft.com/office/drawing/2014/main" id="{719323C4-8E5E-4A0B-AF7A-1DFFB0025422}"/>
              </a:ext>
            </a:extLst>
          </p:cNvPr>
          <p:cNvSpPr txBox="1"/>
          <p:nvPr/>
        </p:nvSpPr>
        <p:spPr>
          <a:xfrm>
            <a:off x="727700" y="5013809"/>
            <a:ext cx="37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ounded Rectangle 46">
            <a:extLst>
              <a:ext uri="{FF2B5EF4-FFF2-40B4-BE49-F238E27FC236}">
                <a16:creationId xmlns="" xmlns:a16="http://schemas.microsoft.com/office/drawing/2014/main" id="{3794CBB9-02B8-46FF-BAAC-9E1CB879F159}"/>
              </a:ext>
            </a:extLst>
          </p:cNvPr>
          <p:cNvSpPr/>
          <p:nvPr/>
        </p:nvSpPr>
        <p:spPr>
          <a:xfrm>
            <a:off x="4960783" y="1845619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22EB6500-1FBA-4828-9A99-5D2953D6F08C}"/>
              </a:ext>
            </a:extLst>
          </p:cNvPr>
          <p:cNvCxnSpPr/>
          <p:nvPr/>
        </p:nvCxnSpPr>
        <p:spPr>
          <a:xfrm>
            <a:off x="5176807" y="2408830"/>
            <a:ext cx="1307" cy="2820937"/>
          </a:xfrm>
          <a:prstGeom prst="line">
            <a:avLst/>
          </a:prstGeom>
          <a:ln w="444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46">
            <a:extLst>
              <a:ext uri="{FF2B5EF4-FFF2-40B4-BE49-F238E27FC236}">
                <a16:creationId xmlns="" xmlns:a16="http://schemas.microsoft.com/office/drawing/2014/main" id="{3794CBB9-02B8-46FF-BAAC-9E1CB879F159}"/>
              </a:ext>
            </a:extLst>
          </p:cNvPr>
          <p:cNvSpPr/>
          <p:nvPr/>
        </p:nvSpPr>
        <p:spPr>
          <a:xfrm>
            <a:off x="638928" y="1892917"/>
            <a:ext cx="432048" cy="3479706"/>
          </a:xfrm>
          <a:prstGeom prst="roundRect">
            <a:avLst>
              <a:gd name="adj" fmla="val 20808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22EB6500-1FBA-4828-9A99-5D2953D6F08C}"/>
              </a:ext>
            </a:extLst>
          </p:cNvPr>
          <p:cNvCxnSpPr/>
          <p:nvPr/>
        </p:nvCxnSpPr>
        <p:spPr>
          <a:xfrm>
            <a:off x="848640" y="2492896"/>
            <a:ext cx="7619" cy="2784169"/>
          </a:xfrm>
          <a:prstGeom prst="line">
            <a:avLst/>
          </a:prstGeom>
          <a:ln w="44450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7701" y="5622532"/>
            <a:ext cx="2418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1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32761" y="5631459"/>
            <a:ext cx="2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2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2768290" y="5517232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3491880" y="5538955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4208450" y="5538955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F2E96F7-6D48-4CF6-977A-9B7F4FFBDE68}"/>
              </a:ext>
            </a:extLst>
          </p:cNvPr>
          <p:cNvSpPr/>
          <p:nvPr/>
        </p:nvSpPr>
        <p:spPr>
          <a:xfrm>
            <a:off x="4932040" y="5538955"/>
            <a:ext cx="507566" cy="5543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" name="TextBox 2"/>
          <p:cNvSpPr txBox="1"/>
          <p:nvPr/>
        </p:nvSpPr>
        <p:spPr>
          <a:xfrm>
            <a:off x="5580112" y="1874528"/>
            <a:ext cx="349188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Сматрам да је овакав начин   учења добар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Разумео/разумела  сам  термине       везане за рад нуклеарне електране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Оваква  активност    би требало  да  постане  део   редовне   наставе     у наредним годинама</a:t>
            </a:r>
            <a:endParaRPr lang="sr-Latn-RS" sz="1400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Волео/волела бих да и у будуће буду организоване овакве активности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Сматрам да сам стекао/стекла бољи увид у рад нуклеарних електрана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Свестан/свесна  сам  опасности   од нуклеарног отпада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sr-Cyrl-RS" sz="1400" dirty="0" smtClean="0">
                <a:solidFill>
                  <a:schemeClr val="tx1"/>
                </a:solidFill>
                <a:latin typeface="Arial Rounded MT Bold" pitchFamily="34" charset="0"/>
              </a:rPr>
              <a:t>Свестан/свесна   сам        предности нуклеарне     енергије       (смањење емисије угљеника)</a:t>
            </a:r>
            <a:endParaRPr lang="en-US" sz="1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52804" y="5631459"/>
            <a:ext cx="2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n>
                  <a:solidFill>
                    <a:schemeClr val="tx1"/>
                  </a:solidFill>
                </a:ln>
              </a:rPr>
              <a:t>3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37217" y="5630760"/>
            <a:ext cx="2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63888" y="5651956"/>
            <a:ext cx="2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5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30121" y="5651956"/>
            <a:ext cx="2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6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050201" y="5651956"/>
            <a:ext cx="2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7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4936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4.2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04209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4.3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56794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4.0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76874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4.0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496954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4.2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89042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4.6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937114" y="1844824"/>
            <a:ext cx="4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ln>
                  <a:solidFill>
                    <a:schemeClr val="tx1"/>
                  </a:solidFill>
                </a:ln>
              </a:rPr>
              <a:t>4.3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7652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dirty="0" smtClean="0"/>
              <a:t>О активности</a:t>
            </a:r>
            <a:endParaRPr lang="ko-KR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5160946" cy="2903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27584" y="52292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Кроз игру </a:t>
            </a:r>
            <a:r>
              <a:rPr lang="sr-Latn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Nuclear </a:t>
            </a:r>
            <a:r>
              <a:rPr lang="sr-Latn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INC 2 </a:t>
            </a:r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 онлајн експерименте</a:t>
            </a:r>
            <a:r>
              <a:rPr lang="sr-Cyrl-RS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ученици завршне године Гимназије   Зајечар  </a:t>
            </a:r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учили  су  о  нуклеарној   енергији  и  начину  рада  нуклеарних реактора и електрана</a:t>
            </a:r>
            <a:endParaRPr lang="sr-Latn-R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Начин спровођења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498318" cy="1577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96136" y="32963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Гугл учионица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81022"/>
            <a:ext cx="2967490" cy="16151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31640" y="329636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Онлајн експерименти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9" name="Picture 8" descr="C:\Users\Ana\Desktop\Screenshot_2020-04-22-21-50-5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9171" y="4221088"/>
            <a:ext cx="3064396" cy="14028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03648" y="57959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Игра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93008"/>
            <a:ext cx="3168353" cy="17620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652120" y="57959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Ставови ученика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="" xmlns:a16="http://schemas.microsoft.com/office/drawing/2014/main" id="{62DAF92E-11DA-4E7C-ACD3-F8217834EAC6}"/>
              </a:ext>
            </a:extLst>
          </p:cNvPr>
          <p:cNvSpPr/>
          <p:nvPr/>
        </p:nvSpPr>
        <p:spPr>
          <a:xfrm>
            <a:off x="0" y="2614723"/>
            <a:ext cx="8301503" cy="3694017"/>
          </a:xfrm>
          <a:custGeom>
            <a:avLst/>
            <a:gdLst>
              <a:gd name="connsiteX0" fmla="*/ 0 w 11068670"/>
              <a:gd name="connsiteY0" fmla="*/ 0 h 3694017"/>
              <a:gd name="connsiteX1" fmla="*/ 5579724 w 11068670"/>
              <a:gd name="connsiteY1" fmla="*/ 1051291 h 3694017"/>
              <a:gd name="connsiteX2" fmla="*/ 4000171 w 11068670"/>
              <a:gd name="connsiteY2" fmla="*/ 1993485 h 3694017"/>
              <a:gd name="connsiteX3" fmla="*/ 10347309 w 11068670"/>
              <a:gd name="connsiteY3" fmla="*/ 3089790 h 3694017"/>
              <a:gd name="connsiteX4" fmla="*/ 10461160 w 11068670"/>
              <a:gd name="connsiteY4" fmla="*/ 2846776 h 3694017"/>
              <a:gd name="connsiteX5" fmla="*/ 11068670 w 11068670"/>
              <a:gd name="connsiteY5" fmla="*/ 3451222 h 3694017"/>
              <a:gd name="connsiteX6" fmla="*/ 10064229 w 11068670"/>
              <a:gd name="connsiteY6" fmla="*/ 3694017 h 3694017"/>
              <a:gd name="connsiteX7" fmla="*/ 10182751 w 11068670"/>
              <a:gd name="connsiteY7" fmla="*/ 3441035 h 3694017"/>
              <a:gd name="connsiteX8" fmla="*/ 3559126 w 11068670"/>
              <a:gd name="connsiteY8" fmla="*/ 2132335 h 3694017"/>
              <a:gd name="connsiteX9" fmla="*/ 5333561 w 11068670"/>
              <a:gd name="connsiteY9" fmla="*/ 1031453 h 3694017"/>
              <a:gd name="connsiteX10" fmla="*/ 20516 w 11068670"/>
              <a:gd name="connsiteY10" fmla="*/ 39672 h 36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8670" h="3694017">
                <a:moveTo>
                  <a:pt x="0" y="0"/>
                </a:moveTo>
                <a:cubicBezTo>
                  <a:pt x="2639428" y="82650"/>
                  <a:pt x="6622502" y="502505"/>
                  <a:pt x="5579724" y="1051291"/>
                </a:cubicBezTo>
                <a:cubicBezTo>
                  <a:pt x="5029274" y="1345521"/>
                  <a:pt x="2837729" y="1848022"/>
                  <a:pt x="4000171" y="1993485"/>
                </a:cubicBezTo>
                <a:lnTo>
                  <a:pt x="10347309" y="3089790"/>
                </a:lnTo>
                <a:lnTo>
                  <a:pt x="10461160" y="2846776"/>
                </a:lnTo>
                <a:lnTo>
                  <a:pt x="11068670" y="3451222"/>
                </a:lnTo>
                <a:lnTo>
                  <a:pt x="10064229" y="3694017"/>
                </a:lnTo>
                <a:lnTo>
                  <a:pt x="10182751" y="3441035"/>
                </a:lnTo>
                <a:lnTo>
                  <a:pt x="3559126" y="2132335"/>
                </a:lnTo>
                <a:cubicBezTo>
                  <a:pt x="2328305" y="1818270"/>
                  <a:pt x="4666866" y="1295929"/>
                  <a:pt x="5333561" y="1031453"/>
                </a:cubicBezTo>
                <a:cubicBezTo>
                  <a:pt x="6393436" y="575232"/>
                  <a:pt x="2212062" y="128931"/>
                  <a:pt x="20516" y="3967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Активности ученика</a:t>
            </a:r>
            <a:endParaRPr lang="en-US" dirty="0"/>
          </a:p>
        </p:txBody>
      </p:sp>
      <p:sp>
        <p:nvSpPr>
          <p:cNvPr id="369" name="TextBox 368">
            <a:extLst>
              <a:ext uri="{FF2B5EF4-FFF2-40B4-BE49-F238E27FC236}">
                <a16:creationId xmlns="" xmlns:a16="http://schemas.microsoft.com/office/drawing/2014/main" id="{5879D2C6-676C-4E93-995B-06A30D1586C8}"/>
              </a:ext>
            </a:extLst>
          </p:cNvPr>
          <p:cNvSpPr txBox="1"/>
          <p:nvPr/>
        </p:nvSpPr>
        <p:spPr>
          <a:xfrm>
            <a:off x="251520" y="3768441"/>
            <a:ext cx="1436513" cy="389513"/>
          </a:xfrm>
          <a:prstGeom prst="wedgeEllipseCallout">
            <a:avLst>
              <a:gd name="adj1" fmla="val 49436"/>
              <a:gd name="adj2" fmla="val 6890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sr-Cyrl-RS" altLang="ko-KR" sz="1200" b="1" dirty="0" smtClean="0">
                <a:cs typeface="Arial" pitchFamily="34" charset="0"/>
              </a:rPr>
              <a:t>Извештаји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="" xmlns:a16="http://schemas.microsoft.com/office/drawing/2014/main" id="{58647FCE-4EC8-4BA1-BB5E-B6A00C1DBE4D}"/>
              </a:ext>
            </a:extLst>
          </p:cNvPr>
          <p:cNvSpPr txBox="1"/>
          <p:nvPr/>
        </p:nvSpPr>
        <p:spPr>
          <a:xfrm>
            <a:off x="6678509" y="5196256"/>
            <a:ext cx="128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b="1" dirty="0" smtClean="0">
                <a:cs typeface="Arial" pitchFamily="34" charset="0"/>
              </a:rPr>
              <a:t>Корак 5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="" xmlns:a16="http://schemas.microsoft.com/office/drawing/2014/main" id="{FEC61A7B-049B-49F2-852E-68ECE1ECA14B}"/>
              </a:ext>
            </a:extLst>
          </p:cNvPr>
          <p:cNvSpPr txBox="1"/>
          <p:nvPr/>
        </p:nvSpPr>
        <p:spPr>
          <a:xfrm>
            <a:off x="4161491" y="4038824"/>
            <a:ext cx="117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b="1" dirty="0" smtClean="0">
                <a:cs typeface="Arial" pitchFamily="34" charset="0"/>
              </a:rPr>
              <a:t>Корак </a:t>
            </a:r>
            <a:r>
              <a:rPr lang="sr-Latn-RS" altLang="ko-KR" b="1" dirty="0" smtClean="0">
                <a:cs typeface="Arial" pitchFamily="34" charset="0"/>
              </a:rPr>
              <a:t>3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73" name="TextBox 372">
            <a:extLst>
              <a:ext uri="{FF2B5EF4-FFF2-40B4-BE49-F238E27FC236}">
                <a16:creationId xmlns="" xmlns:a16="http://schemas.microsoft.com/office/drawing/2014/main" id="{4567A60C-A8EA-4B31-B9E0-553BBFB30D29}"/>
              </a:ext>
            </a:extLst>
          </p:cNvPr>
          <p:cNvSpPr txBox="1"/>
          <p:nvPr/>
        </p:nvSpPr>
        <p:spPr>
          <a:xfrm>
            <a:off x="7504062" y="2983028"/>
            <a:ext cx="1596796" cy="389513"/>
          </a:xfrm>
          <a:prstGeom prst="wedgeEllipseCallout">
            <a:avLst>
              <a:gd name="adj1" fmla="val -44963"/>
              <a:gd name="adj2" fmla="val 8554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altLang="ko-KR" sz="1200" b="1" dirty="0" smtClean="0">
                <a:cs typeface="Arial" pitchFamily="34" charset="0"/>
              </a:rPr>
              <a:t>Завршница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="" xmlns:a16="http://schemas.microsoft.com/office/drawing/2014/main" id="{FE722E90-0C94-4608-A4BB-B9989AA25064}"/>
              </a:ext>
            </a:extLst>
          </p:cNvPr>
          <p:cNvSpPr txBox="1"/>
          <p:nvPr/>
        </p:nvSpPr>
        <p:spPr>
          <a:xfrm>
            <a:off x="1625316" y="5286484"/>
            <a:ext cx="117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b="1" dirty="0" smtClean="0">
                <a:cs typeface="Arial" pitchFamily="34" charset="0"/>
              </a:rPr>
              <a:t>Корак </a:t>
            </a:r>
            <a:r>
              <a:rPr lang="sr-Latn-RS" altLang="ko-KR" b="1" dirty="0" smtClean="0">
                <a:cs typeface="Arial" pitchFamily="34" charset="0"/>
              </a:rPr>
              <a:t>4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="" xmlns:a16="http://schemas.microsoft.com/office/drawing/2014/main" id="{0D15C4B6-5A16-4736-BBFD-A469374C2114}"/>
              </a:ext>
            </a:extLst>
          </p:cNvPr>
          <p:cNvSpPr txBox="1"/>
          <p:nvPr/>
        </p:nvSpPr>
        <p:spPr>
          <a:xfrm>
            <a:off x="2276146" y="3258542"/>
            <a:ext cx="114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b="1" dirty="0" smtClean="0">
                <a:cs typeface="Arial" pitchFamily="34" charset="0"/>
              </a:rPr>
              <a:t>Корак </a:t>
            </a:r>
            <a:r>
              <a:rPr lang="sr-Latn-RS" altLang="ko-KR" b="1" dirty="0" smtClean="0">
                <a:cs typeface="Arial" pitchFamily="34" charset="0"/>
              </a:rPr>
              <a:t>2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="" xmlns:a16="http://schemas.microsoft.com/office/drawing/2014/main" id="{71DA7654-90F7-4470-89C1-F034331B5D8B}"/>
              </a:ext>
            </a:extLst>
          </p:cNvPr>
          <p:cNvSpPr txBox="1"/>
          <p:nvPr/>
        </p:nvSpPr>
        <p:spPr>
          <a:xfrm>
            <a:off x="2859806" y="911146"/>
            <a:ext cx="1568178" cy="1168539"/>
          </a:xfrm>
          <a:prstGeom prst="wedgeEllipseCallout">
            <a:avLst>
              <a:gd name="adj1" fmla="val -29314"/>
              <a:gd name="adj2" fmla="val 6178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altLang="ko-KR" sz="1200" b="1" dirty="0" smtClean="0">
                <a:cs typeface="Arial" pitchFamily="34" charset="0"/>
              </a:rPr>
              <a:t>Ланчана</a:t>
            </a:r>
            <a:r>
              <a:rPr lang="sr-Latn-RS" altLang="ko-KR" sz="1200" b="1" dirty="0" smtClean="0">
                <a:cs typeface="Arial" pitchFamily="34" charset="0"/>
              </a:rPr>
              <a:t> </a:t>
            </a:r>
            <a:r>
              <a:rPr lang="sr-Cyrl-RS" altLang="ko-KR" sz="1200" b="1" dirty="0" smtClean="0">
                <a:cs typeface="Arial" pitchFamily="34" charset="0"/>
              </a:rPr>
              <a:t>реакција</a:t>
            </a:r>
            <a:endParaRPr lang="sr-Latn-RS" altLang="ko-KR" sz="1200" b="1" dirty="0" smtClean="0">
              <a:cs typeface="Arial" pitchFamily="34" charset="0"/>
            </a:endParaRPr>
          </a:p>
          <a:p>
            <a:r>
              <a:rPr lang="sr-Cyrl-RS" altLang="ko-KR" sz="1200" b="1" dirty="0" smtClean="0">
                <a:cs typeface="Arial" pitchFamily="34" charset="0"/>
              </a:rPr>
              <a:t>ПХЕТ симулација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="" xmlns:a16="http://schemas.microsoft.com/office/drawing/2014/main" id="{33B3E92B-2985-4289-BBC7-10B3FBA93032}"/>
              </a:ext>
            </a:extLst>
          </p:cNvPr>
          <p:cNvSpPr txBox="1"/>
          <p:nvPr/>
        </p:nvSpPr>
        <p:spPr>
          <a:xfrm>
            <a:off x="497379" y="2927131"/>
            <a:ext cx="11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ko-KR" b="1" dirty="0" smtClean="0">
                <a:cs typeface="Arial" pitchFamily="34" charset="0"/>
              </a:rPr>
              <a:t>Корак </a:t>
            </a:r>
            <a:r>
              <a:rPr lang="sr-Latn-RS" altLang="ko-KR" b="1" dirty="0" smtClean="0">
                <a:cs typeface="Arial" pitchFamily="34" charset="0"/>
              </a:rPr>
              <a:t>1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82" name="TextBox 381">
            <a:extLst>
              <a:ext uri="{FF2B5EF4-FFF2-40B4-BE49-F238E27FC236}">
                <a16:creationId xmlns="" xmlns:a16="http://schemas.microsoft.com/office/drawing/2014/main" id="{A7C097C9-24CD-45C7-AD55-0E682E434C98}"/>
              </a:ext>
            </a:extLst>
          </p:cNvPr>
          <p:cNvSpPr txBox="1"/>
          <p:nvPr/>
        </p:nvSpPr>
        <p:spPr>
          <a:xfrm>
            <a:off x="970202" y="1170822"/>
            <a:ext cx="1241670" cy="389513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altLang="ko-KR" sz="1200" b="1" dirty="0" smtClean="0">
                <a:cs typeface="Arial" pitchFamily="34" charset="0"/>
              </a:rPr>
              <a:t>Увод</a:t>
            </a:r>
            <a:endParaRPr lang="ko-KR" altLang="en-US" sz="1200" b="1" dirty="0"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6087" y="1978146"/>
            <a:ext cx="669347" cy="1200375"/>
            <a:chOff x="2516087" y="1759048"/>
            <a:chExt cx="669347" cy="1419473"/>
          </a:xfrm>
        </p:grpSpPr>
        <p:sp>
          <p:nvSpPr>
            <p:cNvPr id="377" name="Oval 4">
              <a:extLst>
                <a:ext uri="{FF2B5EF4-FFF2-40B4-BE49-F238E27FC236}">
                  <a16:creationId xmlns="" xmlns:a16="http://schemas.microsoft.com/office/drawing/2014/main" id="{08FFA636-D36A-4E97-BB8E-5CBC6083801F}"/>
                </a:ext>
              </a:extLst>
            </p:cNvPr>
            <p:cNvSpPr/>
            <p:nvPr/>
          </p:nvSpPr>
          <p:spPr>
            <a:xfrm>
              <a:off x="2516087" y="1759048"/>
              <a:ext cx="669347" cy="1419473"/>
            </a:xfrm>
            <a:custGeom>
              <a:avLst/>
              <a:gdLst/>
              <a:ahLst/>
              <a:cxnLst/>
              <a:rect l="l" t="t" r="r" b="b"/>
              <a:pathLst>
                <a:path w="641001" h="1019521">
                  <a:moveTo>
                    <a:pt x="320623" y="67542"/>
                  </a:moveTo>
                  <a:cubicBezTo>
                    <a:pt x="181064" y="67542"/>
                    <a:pt x="67929" y="180689"/>
                    <a:pt x="67929" y="320264"/>
                  </a:cubicBezTo>
                  <a:cubicBezTo>
                    <a:pt x="67929" y="459839"/>
                    <a:pt x="181064" y="572986"/>
                    <a:pt x="320623" y="572986"/>
                  </a:cubicBezTo>
                  <a:cubicBezTo>
                    <a:pt x="460182" y="572986"/>
                    <a:pt x="573317" y="459839"/>
                    <a:pt x="573317" y="320264"/>
                  </a:cubicBezTo>
                  <a:cubicBezTo>
                    <a:pt x="573317" y="180689"/>
                    <a:pt x="460182" y="67542"/>
                    <a:pt x="320623" y="67542"/>
                  </a:cubicBezTo>
                  <a:close/>
                  <a:moveTo>
                    <a:pt x="321566" y="0"/>
                  </a:moveTo>
                  <a:cubicBezTo>
                    <a:pt x="405920" y="0"/>
                    <a:pt x="490273" y="32180"/>
                    <a:pt x="554632" y="96539"/>
                  </a:cubicBezTo>
                  <a:cubicBezTo>
                    <a:pt x="683351" y="225258"/>
                    <a:pt x="655387" y="411061"/>
                    <a:pt x="554632" y="562671"/>
                  </a:cubicBezTo>
                  <a:cubicBezTo>
                    <a:pt x="449051" y="721543"/>
                    <a:pt x="405845" y="814267"/>
                    <a:pt x="321567" y="1019521"/>
                  </a:cubicBezTo>
                  <a:cubicBezTo>
                    <a:pt x="221616" y="801727"/>
                    <a:pt x="200353" y="734083"/>
                    <a:pt x="88501" y="562670"/>
                  </a:cubicBezTo>
                  <a:cubicBezTo>
                    <a:pt x="-18275" y="408873"/>
                    <a:pt x="-40218" y="225258"/>
                    <a:pt x="88501" y="96539"/>
                  </a:cubicBezTo>
                  <a:cubicBezTo>
                    <a:pt x="152860" y="32180"/>
                    <a:pt x="237213" y="0"/>
                    <a:pt x="32156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7" name="Oval 7">
              <a:extLst>
                <a:ext uri="{FF2B5EF4-FFF2-40B4-BE49-F238E27FC236}">
                  <a16:creationId xmlns="" xmlns:a16="http://schemas.microsoft.com/office/drawing/2014/main" id="{D7AB415B-6458-440B-9160-7E69738C6512}"/>
                </a:ext>
              </a:extLst>
            </p:cNvPr>
            <p:cNvSpPr/>
            <p:nvPr/>
          </p:nvSpPr>
          <p:spPr>
            <a:xfrm>
              <a:off x="2723859" y="2030278"/>
              <a:ext cx="262007" cy="3493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5425" y="1821236"/>
            <a:ext cx="535453" cy="947472"/>
            <a:chOff x="805425" y="1633183"/>
            <a:chExt cx="535453" cy="1135525"/>
          </a:xfrm>
        </p:grpSpPr>
        <p:sp>
          <p:nvSpPr>
            <p:cNvPr id="380" name="Oval 4">
              <a:extLst>
                <a:ext uri="{FF2B5EF4-FFF2-40B4-BE49-F238E27FC236}">
                  <a16:creationId xmlns="" xmlns:a16="http://schemas.microsoft.com/office/drawing/2014/main" id="{B887A1DA-9B28-4404-9E7C-C9EBD58D7A38}"/>
                </a:ext>
              </a:extLst>
            </p:cNvPr>
            <p:cNvSpPr/>
            <p:nvPr/>
          </p:nvSpPr>
          <p:spPr>
            <a:xfrm>
              <a:off x="805425" y="1633183"/>
              <a:ext cx="535453" cy="1135525"/>
            </a:xfrm>
            <a:custGeom>
              <a:avLst/>
              <a:gdLst/>
              <a:ahLst/>
              <a:cxnLst/>
              <a:rect l="l" t="t" r="r" b="b"/>
              <a:pathLst>
                <a:path w="512777" h="815578">
                  <a:moveTo>
                    <a:pt x="256487" y="54031"/>
                  </a:moveTo>
                  <a:cubicBezTo>
                    <a:pt x="144845" y="54031"/>
                    <a:pt x="54341" y="144545"/>
                    <a:pt x="54341" y="256199"/>
                  </a:cubicBezTo>
                  <a:cubicBezTo>
                    <a:pt x="54341" y="367853"/>
                    <a:pt x="144845" y="458367"/>
                    <a:pt x="256487" y="458367"/>
                  </a:cubicBezTo>
                  <a:cubicBezTo>
                    <a:pt x="368129" y="458367"/>
                    <a:pt x="458633" y="367853"/>
                    <a:pt x="458633" y="256199"/>
                  </a:cubicBezTo>
                  <a:cubicBezTo>
                    <a:pt x="458633" y="144545"/>
                    <a:pt x="368129" y="54031"/>
                    <a:pt x="256487" y="54031"/>
                  </a:cubicBezTo>
                  <a:close/>
                  <a:moveTo>
                    <a:pt x="257241" y="0"/>
                  </a:moveTo>
                  <a:cubicBezTo>
                    <a:pt x="324720" y="0"/>
                    <a:pt x="392199" y="25743"/>
                    <a:pt x="443685" y="77228"/>
                  </a:cubicBezTo>
                  <a:cubicBezTo>
                    <a:pt x="546655" y="180198"/>
                    <a:pt x="524285" y="328833"/>
                    <a:pt x="443685" y="450115"/>
                  </a:cubicBezTo>
                  <a:cubicBezTo>
                    <a:pt x="359223" y="577207"/>
                    <a:pt x="324660" y="651383"/>
                    <a:pt x="257241" y="815578"/>
                  </a:cubicBezTo>
                  <a:cubicBezTo>
                    <a:pt x="177284" y="641351"/>
                    <a:pt x="160275" y="587238"/>
                    <a:pt x="70797" y="450115"/>
                  </a:cubicBezTo>
                  <a:cubicBezTo>
                    <a:pt x="-14619" y="327083"/>
                    <a:pt x="-32173" y="180198"/>
                    <a:pt x="70797" y="77228"/>
                  </a:cubicBezTo>
                  <a:cubicBezTo>
                    <a:pt x="122282" y="25743"/>
                    <a:pt x="189762" y="0"/>
                    <a:pt x="257241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Oval 7">
              <a:extLst>
                <a:ext uri="{FF2B5EF4-FFF2-40B4-BE49-F238E27FC236}">
                  <a16:creationId xmlns="" xmlns:a16="http://schemas.microsoft.com/office/drawing/2014/main" id="{D7AB415B-6458-440B-9160-7E69738C6512}"/>
                </a:ext>
              </a:extLst>
            </p:cNvPr>
            <p:cNvSpPr/>
            <p:nvPr/>
          </p:nvSpPr>
          <p:spPr>
            <a:xfrm>
              <a:off x="942148" y="1821236"/>
              <a:ext cx="262007" cy="3493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10833" y="3573016"/>
            <a:ext cx="1002081" cy="1591769"/>
            <a:chOff x="2224455" y="3327007"/>
            <a:chExt cx="989815" cy="1574312"/>
          </a:xfrm>
          <a:solidFill>
            <a:srgbClr val="FFC000"/>
          </a:solidFill>
        </p:grpSpPr>
        <p:sp>
          <p:nvSpPr>
            <p:cNvPr id="374" name="Oval 4">
              <a:extLst>
                <a:ext uri="{FF2B5EF4-FFF2-40B4-BE49-F238E27FC236}">
                  <a16:creationId xmlns="" xmlns:a16="http://schemas.microsoft.com/office/drawing/2014/main" id="{AAC3FC90-A64F-419F-B8E5-4368639229CF}"/>
                </a:ext>
              </a:extLst>
            </p:cNvPr>
            <p:cNvSpPr/>
            <p:nvPr/>
          </p:nvSpPr>
          <p:spPr>
            <a:xfrm>
              <a:off x="2224455" y="3327007"/>
              <a:ext cx="989815" cy="1574312"/>
            </a:xfrm>
            <a:custGeom>
              <a:avLst/>
              <a:gdLst/>
              <a:ahLst/>
              <a:cxnLst/>
              <a:rect l="l" t="t" r="r" b="b"/>
              <a:pathLst>
                <a:path w="710924" h="1130732">
                  <a:moveTo>
                    <a:pt x="355597" y="74909"/>
                  </a:moveTo>
                  <a:cubicBezTo>
                    <a:pt x="200815" y="74909"/>
                    <a:pt x="75339" y="200399"/>
                    <a:pt x="75339" y="355199"/>
                  </a:cubicBezTo>
                  <a:cubicBezTo>
                    <a:pt x="75339" y="509999"/>
                    <a:pt x="200815" y="635489"/>
                    <a:pt x="355597" y="635489"/>
                  </a:cubicBezTo>
                  <a:cubicBezTo>
                    <a:pt x="510379" y="635489"/>
                    <a:pt x="635855" y="509999"/>
                    <a:pt x="635855" y="355199"/>
                  </a:cubicBezTo>
                  <a:cubicBezTo>
                    <a:pt x="635855" y="200399"/>
                    <a:pt x="510379" y="74909"/>
                    <a:pt x="355597" y="74909"/>
                  </a:cubicBezTo>
                  <a:close/>
                  <a:moveTo>
                    <a:pt x="356644" y="0"/>
                  </a:moveTo>
                  <a:cubicBezTo>
                    <a:pt x="450198" y="0"/>
                    <a:pt x="543753" y="35690"/>
                    <a:pt x="615133" y="107070"/>
                  </a:cubicBezTo>
                  <a:cubicBezTo>
                    <a:pt x="757893" y="249830"/>
                    <a:pt x="726879" y="455901"/>
                    <a:pt x="615133" y="624048"/>
                  </a:cubicBezTo>
                  <a:cubicBezTo>
                    <a:pt x="498034" y="800250"/>
                    <a:pt x="450115" y="903089"/>
                    <a:pt x="356644" y="1130732"/>
                  </a:cubicBezTo>
                  <a:cubicBezTo>
                    <a:pt x="245790" y="889181"/>
                    <a:pt x="222208" y="814158"/>
                    <a:pt x="98155" y="624047"/>
                  </a:cubicBezTo>
                  <a:cubicBezTo>
                    <a:pt x="-20268" y="453474"/>
                    <a:pt x="-44605" y="249829"/>
                    <a:pt x="98155" y="107070"/>
                  </a:cubicBezTo>
                  <a:cubicBezTo>
                    <a:pt x="169534" y="35690"/>
                    <a:pt x="263089" y="0"/>
                    <a:pt x="356644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Oval 7">
              <a:extLst>
                <a:ext uri="{FF2B5EF4-FFF2-40B4-BE49-F238E27FC236}">
                  <a16:creationId xmlns="" xmlns:a16="http://schemas.microsoft.com/office/drawing/2014/main" id="{D7AB415B-6458-440B-9160-7E69738C6512}"/>
                </a:ext>
              </a:extLst>
            </p:cNvPr>
            <p:cNvSpPr/>
            <p:nvPr/>
          </p:nvSpPr>
          <p:spPr>
            <a:xfrm>
              <a:off x="2544690" y="3647919"/>
              <a:ext cx="349343" cy="3493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61793" y="2546214"/>
            <a:ext cx="763011" cy="1400365"/>
            <a:chOff x="4361793" y="2328476"/>
            <a:chExt cx="763011" cy="1618104"/>
          </a:xfrm>
        </p:grpSpPr>
        <p:sp>
          <p:nvSpPr>
            <p:cNvPr id="371" name="Oval 4">
              <a:extLst>
                <a:ext uri="{FF2B5EF4-FFF2-40B4-BE49-F238E27FC236}">
                  <a16:creationId xmlns="" xmlns:a16="http://schemas.microsoft.com/office/drawing/2014/main" id="{C2207890-93FC-4EEF-82C2-EE606CA982FD}"/>
                </a:ext>
              </a:extLst>
            </p:cNvPr>
            <p:cNvSpPr/>
            <p:nvPr/>
          </p:nvSpPr>
          <p:spPr>
            <a:xfrm>
              <a:off x="4361793" y="2328476"/>
              <a:ext cx="763011" cy="1618104"/>
            </a:xfrm>
            <a:custGeom>
              <a:avLst/>
              <a:gdLst/>
              <a:ahLst/>
              <a:cxnLst/>
              <a:rect l="l" t="t" r="r" b="b"/>
              <a:pathLst>
                <a:path w="730699" h="1162185">
                  <a:moveTo>
                    <a:pt x="365489" y="76993"/>
                  </a:moveTo>
                  <a:cubicBezTo>
                    <a:pt x="206401" y="76993"/>
                    <a:pt x="77435" y="205973"/>
                    <a:pt x="77435" y="365079"/>
                  </a:cubicBezTo>
                  <a:cubicBezTo>
                    <a:pt x="77435" y="524185"/>
                    <a:pt x="206401" y="653165"/>
                    <a:pt x="365489" y="653165"/>
                  </a:cubicBezTo>
                  <a:cubicBezTo>
                    <a:pt x="524577" y="653165"/>
                    <a:pt x="653543" y="524185"/>
                    <a:pt x="653543" y="365079"/>
                  </a:cubicBezTo>
                  <a:cubicBezTo>
                    <a:pt x="653543" y="205973"/>
                    <a:pt x="524577" y="76993"/>
                    <a:pt x="365489" y="76993"/>
                  </a:cubicBezTo>
                  <a:close/>
                  <a:moveTo>
                    <a:pt x="366564" y="0"/>
                  </a:moveTo>
                  <a:cubicBezTo>
                    <a:pt x="462721" y="0"/>
                    <a:pt x="558878" y="36683"/>
                    <a:pt x="632244" y="110048"/>
                  </a:cubicBezTo>
                  <a:cubicBezTo>
                    <a:pt x="778974" y="256779"/>
                    <a:pt x="747097" y="468582"/>
                    <a:pt x="632244" y="641407"/>
                  </a:cubicBezTo>
                  <a:cubicBezTo>
                    <a:pt x="511887" y="822511"/>
                    <a:pt x="462636" y="928209"/>
                    <a:pt x="366565" y="1162185"/>
                  </a:cubicBezTo>
                  <a:cubicBezTo>
                    <a:pt x="252627" y="913915"/>
                    <a:pt x="228389" y="836805"/>
                    <a:pt x="100885" y="641406"/>
                  </a:cubicBezTo>
                  <a:cubicBezTo>
                    <a:pt x="-20832" y="466088"/>
                    <a:pt x="-45846" y="256778"/>
                    <a:pt x="100885" y="110048"/>
                  </a:cubicBezTo>
                  <a:cubicBezTo>
                    <a:pt x="174250" y="36683"/>
                    <a:pt x="270407" y="0"/>
                    <a:pt x="366564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Oval 7">
              <a:extLst>
                <a:ext uri="{FF2B5EF4-FFF2-40B4-BE49-F238E27FC236}">
                  <a16:creationId xmlns="" xmlns:a16="http://schemas.microsoft.com/office/drawing/2014/main" id="{D7AB415B-6458-440B-9160-7E69738C6512}"/>
                </a:ext>
              </a:extLst>
            </p:cNvPr>
            <p:cNvSpPr/>
            <p:nvPr/>
          </p:nvSpPr>
          <p:spPr>
            <a:xfrm>
              <a:off x="4616136" y="2658537"/>
              <a:ext cx="262007" cy="34934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48235" y="3432309"/>
            <a:ext cx="937805" cy="1732476"/>
            <a:chOff x="7027459" y="2922213"/>
            <a:chExt cx="937805" cy="1988784"/>
          </a:xfrm>
        </p:grpSpPr>
        <p:sp>
          <p:nvSpPr>
            <p:cNvPr id="368" name="Oval 4">
              <a:extLst>
                <a:ext uri="{FF2B5EF4-FFF2-40B4-BE49-F238E27FC236}">
                  <a16:creationId xmlns="" xmlns:a16="http://schemas.microsoft.com/office/drawing/2014/main" id="{6A83FE31-DFE9-412B-B326-72AD6F6B127B}"/>
                </a:ext>
              </a:extLst>
            </p:cNvPr>
            <p:cNvSpPr/>
            <p:nvPr/>
          </p:nvSpPr>
          <p:spPr>
            <a:xfrm>
              <a:off x="7027459" y="2922213"/>
              <a:ext cx="937805" cy="1988784"/>
            </a:xfrm>
            <a:custGeom>
              <a:avLst/>
              <a:gdLst/>
              <a:ahLst/>
              <a:cxnLst/>
              <a:rect l="l" t="t" r="r" b="b"/>
              <a:pathLst>
                <a:path w="898090" h="1428422">
                  <a:moveTo>
                    <a:pt x="449216" y="94631"/>
                  </a:moveTo>
                  <a:cubicBezTo>
                    <a:pt x="253684" y="94631"/>
                    <a:pt x="95174" y="253159"/>
                    <a:pt x="95174" y="448713"/>
                  </a:cubicBezTo>
                  <a:cubicBezTo>
                    <a:pt x="95174" y="644267"/>
                    <a:pt x="253684" y="802795"/>
                    <a:pt x="449216" y="802795"/>
                  </a:cubicBezTo>
                  <a:cubicBezTo>
                    <a:pt x="644748" y="802795"/>
                    <a:pt x="803258" y="644267"/>
                    <a:pt x="803258" y="448713"/>
                  </a:cubicBezTo>
                  <a:cubicBezTo>
                    <a:pt x="803258" y="253159"/>
                    <a:pt x="644748" y="94631"/>
                    <a:pt x="449216" y="94631"/>
                  </a:cubicBezTo>
                  <a:close/>
                  <a:moveTo>
                    <a:pt x="450538" y="0"/>
                  </a:moveTo>
                  <a:cubicBezTo>
                    <a:pt x="568723" y="1"/>
                    <a:pt x="686907" y="45086"/>
                    <a:pt x="777080" y="135258"/>
                  </a:cubicBezTo>
                  <a:cubicBezTo>
                    <a:pt x="957424" y="315603"/>
                    <a:pt x="918245" y="575926"/>
                    <a:pt x="777080" y="788342"/>
                  </a:cubicBezTo>
                  <a:cubicBezTo>
                    <a:pt x="629152" y="1010934"/>
                    <a:pt x="568618" y="1140847"/>
                    <a:pt x="450539" y="1428422"/>
                  </a:cubicBezTo>
                  <a:cubicBezTo>
                    <a:pt x="310500" y="1123277"/>
                    <a:pt x="280710" y="1028502"/>
                    <a:pt x="123997" y="788342"/>
                  </a:cubicBezTo>
                  <a:cubicBezTo>
                    <a:pt x="-25604" y="572861"/>
                    <a:pt x="-56348" y="315602"/>
                    <a:pt x="123996" y="135258"/>
                  </a:cubicBezTo>
                  <a:cubicBezTo>
                    <a:pt x="214168" y="45086"/>
                    <a:pt x="332353" y="1"/>
                    <a:pt x="450538" y="0"/>
                  </a:cubicBezTo>
                  <a:close/>
                </a:path>
              </a:pathLst>
            </a:custGeom>
            <a:solidFill>
              <a:schemeClr val="accent5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Oval 7">
              <a:extLst>
                <a:ext uri="{FF2B5EF4-FFF2-40B4-BE49-F238E27FC236}">
                  <a16:creationId xmlns="" xmlns:a16="http://schemas.microsoft.com/office/drawing/2014/main" id="{D7AB415B-6458-440B-9160-7E69738C6512}"/>
                </a:ext>
              </a:extLst>
            </p:cNvPr>
            <p:cNvSpPr/>
            <p:nvPr/>
          </p:nvSpPr>
          <p:spPr>
            <a:xfrm>
              <a:off x="7317138" y="3258542"/>
              <a:ext cx="366148" cy="50754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567A60C-A8EA-4B31-B9E0-553BBFB30D29}"/>
              </a:ext>
            </a:extLst>
          </p:cNvPr>
          <p:cNvSpPr txBox="1"/>
          <p:nvPr/>
        </p:nvSpPr>
        <p:spPr>
          <a:xfrm>
            <a:off x="4902439" y="1987724"/>
            <a:ext cx="1768979" cy="649188"/>
          </a:xfrm>
          <a:prstGeom prst="wedgeEllipseCallout">
            <a:avLst>
              <a:gd name="adj1" fmla="val -29661"/>
              <a:gd name="adj2" fmla="val 603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RS" altLang="ko-KR" sz="1200" b="1" dirty="0">
                <a:cs typeface="Arial" pitchFamily="34" charset="0"/>
              </a:rPr>
              <a:t>N</a:t>
            </a:r>
            <a:r>
              <a:rPr lang="sr-Latn-RS" altLang="ko-KR" sz="1200" b="1" dirty="0" smtClean="0">
                <a:cs typeface="Arial" pitchFamily="34" charset="0"/>
              </a:rPr>
              <a:t>uclear INC 2</a:t>
            </a:r>
          </a:p>
          <a:p>
            <a:r>
              <a:rPr lang="sr-Cyrl-RS" altLang="ko-KR" sz="1200" b="1" dirty="0" smtClean="0">
                <a:cs typeface="Arial" pitchFamily="34" charset="0"/>
              </a:rPr>
              <a:t>Андроид игра</a:t>
            </a:r>
            <a:endParaRPr lang="ko-KR" altLang="en-US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8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502" y="2420888"/>
            <a:ext cx="3042378" cy="160043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Ученицима је постављено питање коришћењем апликације</a:t>
            </a:r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mentimeter.com</a:t>
            </a:r>
          </a:p>
          <a:p>
            <a:endParaRPr lang="sr-Latn-R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Када  чујете  нуклеарна енергија које  речи  вам  прво  падну  на     памет?</a:t>
            </a:r>
            <a:endParaRPr lang="en-U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1. </a:t>
            </a:r>
            <a:r>
              <a:rPr lang="sr-Cyrl-RS" dirty="0" smtClean="0"/>
              <a:t>Увод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Увод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2"/>
          <a:stretch/>
        </p:blipFill>
        <p:spPr>
          <a:xfrm>
            <a:off x="3635896" y="1340768"/>
            <a:ext cx="5165042" cy="28079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4581128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 природно-метематички смер је додата и следећа замишљена ситуација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: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</a:p>
          <a:p>
            <a:pPr algn="just"/>
            <a:endParaRPr lang="sr-Cyrl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/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Међународна  компанија,  која  се  бави  производњом   енергије,  жели  да  изгради нуклеарну електрану у близини нашег града. Организована је јавна   дебата и наша школа је позвана да да своје мишљење. </a:t>
            </a:r>
          </a:p>
          <a:p>
            <a:pPr algn="just"/>
            <a:endParaRPr lang="sr-Cyrl-R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/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Какав став треба да заузме наша школа по овом питању?</a:t>
            </a:r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89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2. </a:t>
            </a:r>
            <a:r>
              <a:rPr lang="sr-Cyrl-RS" dirty="0" smtClean="0"/>
              <a:t>Ланчана реакција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777963" cy="31680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4221088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Питања за ученике:</a:t>
            </a:r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sr-Latn-R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Шта се догађа када неутрон погоди језгро </a:t>
            </a:r>
            <a:r>
              <a:rPr lang="en-US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U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235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 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 коју страну одлазе неутрони?</a:t>
            </a:r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sr-Latn-R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Шта ће се догодити за различите броје 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235 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 пример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10, 50, 100)? </a:t>
            </a:r>
          </a:p>
          <a:p>
            <a:endParaRPr lang="sr-Latn-R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Шта се дешава када неутрон погоди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U238?</a:t>
            </a:r>
            <a:endParaRPr lang="sr-Latn-R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Како ће се реакција одвијати ако имамо смешу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U235 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U238?</a:t>
            </a:r>
            <a:endParaRPr lang="en-U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55679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  <a:hlinkClick r:id="rId3"/>
              </a:rPr>
              <a:t>ПХЕТ Колорадо симулација</a:t>
            </a:r>
            <a:endParaRPr lang="en-US" sz="16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492896"/>
            <a:ext cx="37444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Идеја да ученици кроз рад на симулацији стекну увид у изглед ланчане реакције</a:t>
            </a:r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1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3. NUCLEAR INC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839810" cy="2159893"/>
          </a:xfrm>
        </p:spPr>
      </p:pic>
      <p:pic>
        <p:nvPicPr>
          <p:cNvPr id="6" name="Picture 5" descr="Screenshot_20200420-004913_Nuclear inc 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8288" y="4049928"/>
            <a:ext cx="3886200" cy="2190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914196"/>
            <a:ext cx="4826768" cy="246221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Питања за ученике</a:t>
            </a:r>
            <a:r>
              <a:rPr lang="sr-Latn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:</a:t>
            </a:r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Чему служе уранијумске шипке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Чему служе контролне шипке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(control rode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)?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Чему служи расхладна пумпа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Зашто је битно да температура турбине буде велика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Зашто се временом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‚‚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троши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'' 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гориво унутар реактора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Шта  се  дешава  са  старим  шипкама  када  дође  до   замене? Да ли су оне и даље радиоактивне?   Где се одлажу?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Зашто је важно мерити притисак унутар реактора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</a:t>
            </a:r>
            <a: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vi-VN" sz="14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Од чега зависи количина новца коју зарађујете у игри</a:t>
            </a:r>
            <a:r>
              <a:rPr lang="vi-VN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?</a:t>
            </a:r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endParaRPr lang="en-U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8215" y="1844824"/>
            <a:ext cx="4392488" cy="16004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Идеја овог задатка је да преко игре подстакнемо ученике на самостално истраживање</a:t>
            </a:r>
          </a:p>
          <a:p>
            <a:endParaRPr lang="sr-Latn-RS" sz="1400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sz="1400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   игри     померањем    контролних    шипки     и    регулисањем  расхладне пумпе играч производи електричну      енергију    водећи      рачуна         о   температури и притиску унутар реактора</a:t>
            </a:r>
            <a:endParaRPr lang="en-US" sz="14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5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4. </a:t>
            </a:r>
            <a:r>
              <a:rPr lang="sr-Cyrl-RS" dirty="0" smtClean="0"/>
              <a:t>Извештаји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08" y="1283162"/>
            <a:ext cx="5292080" cy="46570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2" y="1412776"/>
            <a:ext cx="4896543" cy="3096394"/>
          </a:xfrm>
        </p:spPr>
      </p:pic>
      <p:sp>
        <p:nvSpPr>
          <p:cNvPr id="7" name="TextBox 6"/>
          <p:cNvSpPr txBox="1"/>
          <p:nvPr/>
        </p:nvSpPr>
        <p:spPr>
          <a:xfrm>
            <a:off x="179512" y="2649686"/>
            <a:ext cx="3492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Ученици су предали извештаје са својим утисцима и </a:t>
            </a:r>
          </a:p>
          <a:p>
            <a:pPr algn="just"/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одговорима на питања</a:t>
            </a:r>
            <a:endParaRPr lang="sr-Latn-R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sr-Latn-R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Посебна пажња је посвећена изворима које су користили</a:t>
            </a:r>
            <a:endParaRPr lang="sr-Cyrl-R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sr-Cyrl-R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За  евалуацију  је  коришћена рубрика</a:t>
            </a:r>
            <a:r>
              <a:rPr lang="sr-Latn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</a:p>
          <a:p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  <a:hlinkClick r:id="rId4"/>
              </a:rPr>
              <a:t>линк до рубрике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5. </a:t>
            </a:r>
            <a:r>
              <a:rPr lang="sr-Cyrl-RS" dirty="0" smtClean="0"/>
              <a:t>Завршница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78067" cy="237591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448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Ученици су изнели своје ставове о </a:t>
            </a:r>
          </a:p>
          <a:p>
            <a:r>
              <a:rPr lang="sr-Cyrl-RS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</a:t>
            </a:r>
            <a:r>
              <a:rPr lang="sr-Cyrl-R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уклеарној енергији</a:t>
            </a:r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54176802"/>
              </p:ext>
            </p:extLst>
          </p:nvPr>
        </p:nvGraphicFramePr>
        <p:xfrm>
          <a:off x="235536" y="2924944"/>
          <a:ext cx="4840520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697">
            <a:off x="5436096" y="4221088"/>
            <a:ext cx="3044249" cy="2152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Дипломе за најбоље</a:t>
            </a:r>
            <a:endParaRPr lang="en-US" b="1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5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12277</TotalTime>
  <Words>422</Words>
  <Application>Microsoft Office PowerPoint</Application>
  <PresentationFormat>On-screen Show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О активности</vt:lpstr>
      <vt:lpstr>Начин спровођења</vt:lpstr>
      <vt:lpstr>Активности ученика</vt:lpstr>
      <vt:lpstr>1. Увод</vt:lpstr>
      <vt:lpstr>2. Ланчана реакција</vt:lpstr>
      <vt:lpstr>3. NUCLEAR INC 2</vt:lpstr>
      <vt:lpstr>4. Извештаји</vt:lpstr>
      <vt:lpstr>5. Завршница</vt:lpstr>
      <vt:lpstr>Евалуација ученика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60</cp:revision>
  <dcterms:created xsi:type="dcterms:W3CDTF">2014-04-01T16:35:38Z</dcterms:created>
  <dcterms:modified xsi:type="dcterms:W3CDTF">2020-05-19T16:30:00Z</dcterms:modified>
</cp:coreProperties>
</file>